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1" r:id="rId2"/>
    <p:sldId id="257" r:id="rId3"/>
    <p:sldId id="280" r:id="rId4"/>
    <p:sldId id="271" r:id="rId5"/>
    <p:sldId id="267" r:id="rId6"/>
    <p:sldId id="277" r:id="rId7"/>
    <p:sldId id="279" r:id="rId8"/>
    <p:sldId id="278" r:id="rId9"/>
    <p:sldId id="270" r:id="rId10"/>
    <p:sldId id="272" r:id="rId11"/>
    <p:sldId id="275" r:id="rId12"/>
    <p:sldId id="266" r:id="rId13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0548A0-E964-427F-814B-DE29E26CAAC3}" v="9" dt="2023-05-19T16:14:11.6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1236" y="5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0DED4-3D3C-4CD5-AED4-FEC83FEA7D37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FECB1-64EE-4364-9A66-28DA069B3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3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906287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00" dirty="0">
                <a:solidFill>
                  <a:schemeClr val="bg1"/>
                </a:solidFill>
              </a:rPr>
              <a:t>By Y</a:t>
            </a:r>
            <a:r>
              <a:rPr lang="it-IT" sz="2200" dirty="0">
                <a:solidFill>
                  <a:schemeClr val="bg1"/>
                </a:solidFill>
              </a:rPr>
              <a:t>an Zhuang</a:t>
            </a:r>
          </a:p>
          <a:p>
            <a:pPr algn="ctr"/>
            <a:endParaRPr lang="it-IT" sz="1800" dirty="0">
              <a:solidFill>
                <a:schemeClr val="bg1"/>
              </a:solidFill>
            </a:endParaRPr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YASC</a:t>
            </a:r>
          </a:p>
          <a:p>
            <a:pPr algn="ctr"/>
            <a:endParaRPr lang="it-IT" sz="1700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2342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Sound synthesis – GUI</a:t>
            </a:r>
            <a:endParaRPr lang="it-IT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762FA-28AB-7BF0-2821-CDFED088A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1" y="1428751"/>
            <a:ext cx="6112279" cy="4540333"/>
          </a:xfrm>
        </p:spPr>
        <p:txBody>
          <a:bodyPr>
            <a:normAutofit/>
          </a:bodyPr>
          <a:lstStyle/>
          <a:p>
            <a:pPr algn="just"/>
            <a:r>
              <a:rPr lang="it-IT" dirty="0">
                <a:latin typeface="+mn-lt"/>
              </a:rPr>
              <a:t>The </a:t>
            </a:r>
            <a:r>
              <a:rPr lang="it-IT" dirty="0" err="1">
                <a:latin typeface="+mn-lt"/>
              </a:rPr>
              <a:t>recorder</a:t>
            </a:r>
            <a:r>
              <a:rPr lang="it-IT" dirty="0">
                <a:latin typeface="+mn-lt"/>
              </a:rPr>
              <a:t> sound and a </a:t>
            </a:r>
            <a:r>
              <a:rPr lang="it-IT" dirty="0" err="1">
                <a:latin typeface="+mn-lt"/>
              </a:rPr>
              <a:t>simple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reverb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effect</a:t>
            </a:r>
            <a:r>
              <a:rPr lang="it-IT" dirty="0">
                <a:latin typeface="+mn-lt"/>
              </a:rPr>
              <a:t> are </a:t>
            </a:r>
            <a:r>
              <a:rPr lang="it-IT" dirty="0" err="1">
                <a:latin typeface="+mn-lt"/>
              </a:rPr>
              <a:t>produced</a:t>
            </a:r>
            <a:r>
              <a:rPr lang="it-IT" dirty="0">
                <a:latin typeface="+mn-lt"/>
              </a:rPr>
              <a:t> in </a:t>
            </a:r>
            <a:r>
              <a:rPr lang="it-IT" dirty="0" err="1">
                <a:latin typeface="+mn-lt"/>
              </a:rPr>
              <a:t>SuperCollider</a:t>
            </a:r>
            <a:r>
              <a:rPr lang="it-IT" dirty="0">
                <a:latin typeface="+mn-lt"/>
              </a:rPr>
              <a:t>. The user can </a:t>
            </a:r>
            <a:r>
              <a:rPr lang="it-IT" dirty="0" err="1">
                <a:latin typeface="+mn-lt"/>
              </a:rPr>
              <a:t>see</a:t>
            </a:r>
            <a:r>
              <a:rPr lang="it-IT" dirty="0">
                <a:latin typeface="+mn-lt"/>
              </a:rPr>
              <a:t> the </a:t>
            </a:r>
            <a:r>
              <a:rPr lang="it-IT" dirty="0" err="1">
                <a:latin typeface="+mn-lt"/>
              </a:rPr>
              <a:t>changes</a:t>
            </a:r>
            <a:r>
              <a:rPr lang="it-IT" dirty="0">
                <a:latin typeface="+mn-lt"/>
              </a:rPr>
              <a:t> made with controllers of some </a:t>
            </a:r>
            <a:r>
              <a:rPr lang="it-IT" dirty="0" err="1">
                <a:latin typeface="+mn-lt"/>
              </a:rPr>
              <a:t>parameters</a:t>
            </a:r>
            <a:r>
              <a:rPr lang="it-IT" dirty="0">
                <a:latin typeface="+mn-lt"/>
              </a:rPr>
              <a:t>:</a:t>
            </a:r>
          </a:p>
          <a:p>
            <a:pPr algn="just"/>
            <a:endParaRPr lang="it-IT" dirty="0">
              <a:latin typeface="+mn-lt"/>
            </a:endParaRPr>
          </a:p>
          <a:p>
            <a:pPr algn="just"/>
            <a:endParaRPr lang="it-IT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>
                <a:latin typeface="+mn-lt"/>
              </a:rPr>
              <a:t>Amplitude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envelope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attack</a:t>
            </a:r>
            <a:r>
              <a:rPr lang="it-IT" dirty="0">
                <a:latin typeface="+mn-lt"/>
              </a:rPr>
              <a:t> and release time.</a:t>
            </a:r>
          </a:p>
          <a:p>
            <a:endParaRPr lang="it-IT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Vibrato frequency and </a:t>
            </a:r>
            <a:r>
              <a:rPr lang="it-IT" dirty="0" err="1">
                <a:latin typeface="+mn-lt"/>
              </a:rPr>
              <a:t>depth</a:t>
            </a:r>
            <a:r>
              <a:rPr lang="it-IT" dirty="0">
                <a:latin typeface="+mn-lt"/>
              </a:rPr>
              <a:t>.</a:t>
            </a:r>
          </a:p>
          <a:p>
            <a:endParaRPr lang="it-IT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>
                <a:latin typeface="+mn-lt"/>
              </a:rPr>
              <a:t>Reverb</a:t>
            </a:r>
            <a:r>
              <a:rPr lang="it-IT" dirty="0">
                <a:latin typeface="+mn-lt"/>
              </a:rPr>
              <a:t> D/W mix, time and </a:t>
            </a:r>
            <a:r>
              <a:rPr lang="it-IT" dirty="0" err="1">
                <a:latin typeface="+mn-lt"/>
              </a:rPr>
              <a:t>pre</a:t>
            </a:r>
            <a:r>
              <a:rPr lang="it-IT" dirty="0">
                <a:latin typeface="+mn-lt"/>
              </a:rPr>
              <a:t>-delay.</a:t>
            </a:r>
          </a:p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1D1412B-583B-28AB-35E2-E05D350400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042" t="3482" r="9375"/>
          <a:stretch/>
        </p:blipFill>
        <p:spPr>
          <a:xfrm>
            <a:off x="7035165" y="1428751"/>
            <a:ext cx="1386840" cy="454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38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Sound </a:t>
            </a:r>
            <a:r>
              <a:rPr lang="it-IT" sz="3200" dirty="0" err="1"/>
              <a:t>synthesis</a:t>
            </a:r>
            <a:r>
              <a:rPr lang="it-IT" sz="3200" dirty="0"/>
              <a:t> </a:t>
            </a:r>
            <a:r>
              <a:rPr lang="en-US" sz="3200" dirty="0"/>
              <a:t>–</a:t>
            </a:r>
            <a:r>
              <a:rPr lang="it-IT" sz="3200" dirty="0"/>
              <a:t> </a:t>
            </a:r>
            <a:r>
              <a:rPr lang="it-IT" sz="3200" dirty="0" err="1"/>
              <a:t>Implementation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487216"/>
            <a:ext cx="8581043" cy="4525963"/>
          </a:xfrm>
        </p:spPr>
        <p:txBody>
          <a:bodyPr>
            <a:normAutofit/>
          </a:bodyPr>
          <a:lstStyle/>
          <a:p>
            <a:pPr algn="just"/>
            <a:r>
              <a:rPr lang="it-IT" dirty="0">
                <a:latin typeface="+mn-lt"/>
              </a:rPr>
              <a:t>The recorder model based on Perry Cook’s one with the addition of a LFO to reproduce vibrato.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61A92C-578A-406F-FDFC-6215EBCEC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92" y="2353125"/>
            <a:ext cx="6894874" cy="366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803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F16445E-4820-8CCA-C7EB-AEC912952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2" y="2343150"/>
            <a:ext cx="8581042" cy="2171700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428453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 err="1"/>
              <a:t>Introduction</a:t>
            </a:r>
            <a:endParaRPr lang="it-IT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4AAA8B-A6C1-F77B-8089-D5859EF4EB40}"/>
              </a:ext>
            </a:extLst>
          </p:cNvPr>
          <p:cNvSpPr txBox="1"/>
          <p:nvPr/>
        </p:nvSpPr>
        <p:spPr>
          <a:xfrm>
            <a:off x="700035" y="1468402"/>
            <a:ext cx="81241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2328"/>
                </a:solidFill>
                <a:effectLst/>
                <a:latin typeface="+mj-lt"/>
              </a:rPr>
              <a:t>The goal of the project is to </a:t>
            </a:r>
            <a:r>
              <a:rPr lang="en-US" sz="2200" b="0" i="0" dirty="0" err="1">
                <a:solidFill>
                  <a:srgbClr val="1F2328"/>
                </a:solidFill>
                <a:effectLst/>
                <a:latin typeface="+mj-lt"/>
              </a:rPr>
              <a:t>to</a:t>
            </a:r>
            <a:r>
              <a:rPr lang="en-US" sz="2200" b="0" i="0" dirty="0">
                <a:solidFill>
                  <a:srgbClr val="1F2328"/>
                </a:solidFill>
                <a:effectLst/>
                <a:latin typeface="+mj-lt"/>
              </a:rPr>
              <a:t> develop an interactive recorder performance tool, incorporating Joy-Con controllers via a web interface for gesture-based inputs and </a:t>
            </a:r>
            <a:r>
              <a:rPr lang="en-US" sz="2200" b="0" i="0" dirty="0" err="1">
                <a:solidFill>
                  <a:srgbClr val="1F2328"/>
                </a:solidFill>
                <a:effectLst/>
                <a:latin typeface="+mj-lt"/>
              </a:rPr>
              <a:t>SuperCollider</a:t>
            </a:r>
            <a:r>
              <a:rPr lang="en-US" sz="2200" b="0" i="0" dirty="0">
                <a:solidFill>
                  <a:srgbClr val="1F2328"/>
                </a:solidFill>
                <a:effectLst/>
                <a:latin typeface="+mj-lt"/>
              </a:rPr>
              <a:t> for sound synthesis.</a:t>
            </a:r>
            <a:endParaRPr lang="it-IT" sz="2200" dirty="0">
              <a:latin typeface="+mj-lt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B261D9C-177B-FF57-EC79-AE0044B98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5" t="47297" r="20207" b="31629"/>
          <a:stretch/>
        </p:blipFill>
        <p:spPr>
          <a:xfrm>
            <a:off x="700035" y="3429000"/>
            <a:ext cx="7743929" cy="145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SuperCollider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BE201-540C-C614-ACEE-74D62857B899}"/>
              </a:ext>
            </a:extLst>
          </p:cNvPr>
          <p:cNvSpPr txBox="1"/>
          <p:nvPr/>
        </p:nvSpPr>
        <p:spPr>
          <a:xfrm>
            <a:off x="0" y="1843950"/>
            <a:ext cx="399281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It's an engine for sound  synthesis and algorithmic music composition.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It's a real-time sound-based OOP language</a:t>
            </a:r>
            <a:endParaRPr lang="it-IT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0687D5-E093-8566-3F0F-F9E6250CC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606" y="1512814"/>
            <a:ext cx="4978394" cy="442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76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Joy-Con controller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BE201-540C-C614-ACEE-74D62857B899}"/>
              </a:ext>
            </a:extLst>
          </p:cNvPr>
          <p:cNvSpPr txBox="1"/>
          <p:nvPr/>
        </p:nvSpPr>
        <p:spPr>
          <a:xfrm>
            <a:off x="333247" y="1843950"/>
            <a:ext cx="365956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Primary controllers for the Nintendo Switch gaming console</a:t>
            </a:r>
          </a:p>
          <a:p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But we could use that to play music</a:t>
            </a:r>
          </a:p>
          <a:p>
            <a:endParaRPr lang="it-IT" sz="2200" dirty="0"/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8153EC81-C594-C263-11B0-A3488C8D9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420" y="1912002"/>
            <a:ext cx="5072144" cy="366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64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Structure </a:t>
            </a:r>
            <a:r>
              <a:rPr lang="it-IT" sz="3200" dirty="0"/>
              <a:t>overview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0" y="1458797"/>
            <a:ext cx="8581043" cy="2262981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User interaction accomplished with Joy-Con controllers.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Web system acts </a:t>
            </a:r>
            <a:r>
              <a:rPr lang="it-IT" dirty="0" err="1">
                <a:latin typeface="+mn-lt"/>
              </a:rPr>
              <a:t>as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main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interface</a:t>
            </a:r>
            <a:r>
              <a:rPr lang="it-IT" dirty="0">
                <a:latin typeface="+mn-lt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SuperCollider serves as sound synthesis engine, generating/editing sounds according to the web system commands sent via OSC protocol.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Sound </a:t>
            </a:r>
            <a:r>
              <a:rPr lang="it-IT" dirty="0" err="1">
                <a:latin typeface="+mn-lt"/>
              </a:rPr>
              <a:t>captured</a:t>
            </a:r>
            <a:r>
              <a:rPr lang="it-IT" dirty="0">
                <a:latin typeface="+mn-lt"/>
              </a:rPr>
              <a:t> by the web system to </a:t>
            </a:r>
            <a:r>
              <a:rPr lang="it-IT" dirty="0" err="1">
                <a:latin typeface="+mn-lt"/>
              </a:rPr>
              <a:t>provide</a:t>
            </a:r>
            <a:r>
              <a:rPr lang="it-IT" dirty="0">
                <a:latin typeface="+mn-lt"/>
              </a:rPr>
              <a:t> visual feedback.</a:t>
            </a:r>
          </a:p>
        </p:txBody>
      </p:sp>
      <p:pic>
        <p:nvPicPr>
          <p:cNvPr id="5" name="Picture 4" descr="A diagram of a computer system&#10;&#10;Description automatically generated with medium confidence">
            <a:extLst>
              <a:ext uri="{FF2B5EF4-FFF2-40B4-BE49-F238E27FC236}">
                <a16:creationId xmlns:a16="http://schemas.microsoft.com/office/drawing/2014/main" id="{3EB2DB4F-E70D-3F79-CF39-471E12272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06" y="3936617"/>
            <a:ext cx="8126472" cy="194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286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GUI</a:t>
            </a:r>
            <a:endParaRPr lang="it-IT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154C51-5FBC-CB00-E5AA-ABECD2661002}"/>
              </a:ext>
            </a:extLst>
          </p:cNvPr>
          <p:cNvSpPr txBox="1"/>
          <p:nvPr/>
        </p:nvSpPr>
        <p:spPr>
          <a:xfrm>
            <a:off x="43253" y="1346201"/>
            <a:ext cx="3982095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Through this page, Joy-Con controller buttons can be mapped to different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 left controller is responsible for adjusting synthesis parameters in </a:t>
            </a:r>
            <a:r>
              <a:rPr lang="en-US" sz="2200" dirty="0" err="1"/>
              <a:t>SuperCollider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 right controller is dedicated to play notes.</a:t>
            </a:r>
            <a:endParaRPr lang="it-IT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A6BB4B-C48A-6D34-6FF7-E2391ECB8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739" y="1346201"/>
            <a:ext cx="4773040" cy="469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7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GUI</a:t>
            </a:r>
            <a:endParaRPr lang="it-IT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3FD242-9513-260B-7E31-03E35B88C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3706833"/>
            <a:ext cx="7340600" cy="24493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7CEBA7-0477-7363-B54A-FFC9B4CE549B}"/>
              </a:ext>
            </a:extLst>
          </p:cNvPr>
          <p:cNvSpPr txBox="1"/>
          <p:nvPr/>
        </p:nvSpPr>
        <p:spPr>
          <a:xfrm>
            <a:off x="1231900" y="1966984"/>
            <a:ext cx="61926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The dino game page serves as an interactive training tool designed to help users familiarize with their custom hotkeys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450844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GUI</a:t>
            </a:r>
            <a:endParaRPr lang="it-IT" sz="3200" dirty="0"/>
          </a:p>
        </p:txBody>
      </p:sp>
      <p:pic>
        <p:nvPicPr>
          <p:cNvPr id="3" name="Immagine 11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62171F84-F6FB-4929-EA98-EB9EF2AAB3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62" t="54996" r="26599" b="8019"/>
          <a:stretch/>
        </p:blipFill>
        <p:spPr>
          <a:xfrm>
            <a:off x="2654823" y="3429000"/>
            <a:ext cx="4693852" cy="27145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DB6D41-34D0-FA3D-5CA2-3B7510070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338" y="3429001"/>
            <a:ext cx="1505687" cy="27145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119A0A-8B79-B45E-0A44-A1B388D27E22}"/>
              </a:ext>
            </a:extLst>
          </p:cNvPr>
          <p:cNvSpPr txBox="1"/>
          <p:nvPr/>
        </p:nvSpPr>
        <p:spPr>
          <a:xfrm>
            <a:off x="1605168" y="1548275"/>
            <a:ext cx="63511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performance page provides an immersive audio-visual experience by representing the output sound spectrum.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796670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diagram, screenshot, font&#10;&#10;Description automatically generated">
            <a:extLst>
              <a:ext uri="{FF2B5EF4-FFF2-40B4-BE49-F238E27FC236}">
                <a16:creationId xmlns:a16="http://schemas.microsoft.com/office/drawing/2014/main" id="{24A350F5-A791-AECE-73B9-657B82F8A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389" y="2213276"/>
            <a:ext cx="7039402" cy="3684735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Web system </a:t>
            </a:r>
            <a:r>
              <a:rPr lang="en-US" sz="3200" dirty="0"/>
              <a:t>–</a:t>
            </a:r>
            <a:r>
              <a:rPr lang="it-IT" sz="3200" dirty="0"/>
              <a:t> </a:t>
            </a:r>
            <a:r>
              <a:rPr lang="it-IT" sz="3200" dirty="0" err="1"/>
              <a:t>Implementation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440633"/>
            <a:ext cx="8581043" cy="4525963"/>
          </a:xfrm>
        </p:spPr>
        <p:txBody>
          <a:bodyPr>
            <a:normAutofit/>
          </a:bodyPr>
          <a:lstStyle/>
          <a:p>
            <a:pPr algn="just"/>
            <a:r>
              <a:rPr lang="en-US" altLang="zh-CN" dirty="0">
                <a:latin typeface="+mn-lt"/>
              </a:rPr>
              <a:t>There are three main components which run the web system:</a:t>
            </a:r>
          </a:p>
          <a:p>
            <a:pPr algn="just"/>
            <a:endParaRPr lang="it-IT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67928154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2139</TotalTime>
  <Words>301</Words>
  <Application>Microsoft Office PowerPoint</Application>
  <PresentationFormat>On-screen Show (4:3)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Wingdings</vt:lpstr>
      <vt:lpstr>POLI</vt:lpstr>
      <vt:lpstr>Titolo presentazione sottotitolo</vt:lpstr>
      <vt:lpstr>Introduction</vt:lpstr>
      <vt:lpstr>SuperCollider</vt:lpstr>
      <vt:lpstr>Joy-Con controller</vt:lpstr>
      <vt:lpstr>Structure overview</vt:lpstr>
      <vt:lpstr>Web system – GUI</vt:lpstr>
      <vt:lpstr>Web system – GUI</vt:lpstr>
      <vt:lpstr>Web system – GUI</vt:lpstr>
      <vt:lpstr>Web system – Implementation</vt:lpstr>
      <vt:lpstr>Sound synthesis – GUI</vt:lpstr>
      <vt:lpstr>Sound synthesis – Implementation</vt:lpstr>
      <vt:lpstr> 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hun lin</cp:lastModifiedBy>
  <cp:revision>166</cp:revision>
  <dcterms:created xsi:type="dcterms:W3CDTF">2015-05-26T12:27:57Z</dcterms:created>
  <dcterms:modified xsi:type="dcterms:W3CDTF">2023-06-27T20:27:27Z</dcterms:modified>
</cp:coreProperties>
</file>